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9" r:id="rId3"/>
    <p:sldId id="274" r:id="rId4"/>
    <p:sldId id="275" r:id="rId5"/>
    <p:sldId id="262" r:id="rId6"/>
    <p:sldId id="264" r:id="rId7"/>
    <p:sldId id="283" r:id="rId8"/>
    <p:sldId id="285" r:id="rId9"/>
    <p:sldId id="284" r:id="rId10"/>
    <p:sldId id="286" r:id="rId11"/>
  </p:sldIdLst>
  <p:sldSz cx="9144000" cy="6858000" type="screen4x3"/>
  <p:notesSz cx="6997700" cy="92837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003"/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0" autoAdjust="0"/>
    <p:restoredTop sz="94700" autoAdjust="0"/>
  </p:normalViewPr>
  <p:slideViewPr>
    <p:cSldViewPr>
      <p:cViewPr varScale="1">
        <p:scale>
          <a:sx n="111" d="100"/>
          <a:sy n="111" d="100"/>
        </p:scale>
        <p:origin x="495" y="51"/>
      </p:cViewPr>
      <p:guideLst>
        <p:guide orient="horz" pos="197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Verdana" pitchFamily="34" charset="0"/>
              </a:defRPr>
            </a:lvl1pPr>
          </a:lstStyle>
          <a:p>
            <a:endParaRPr lang="en-GB" alt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Verdana" pitchFamily="34" charset="0"/>
              </a:defRPr>
            </a:lvl1pPr>
          </a:lstStyle>
          <a:p>
            <a:endParaRPr lang="en-GB" altLang="fr-FR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Verdana" pitchFamily="34" charset="0"/>
              </a:defRPr>
            </a:lvl1pPr>
          </a:lstStyle>
          <a:p>
            <a:endParaRPr lang="en-GB" altLang="fr-FR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Verdana" pitchFamily="34" charset="0"/>
              </a:defRPr>
            </a:lvl1pPr>
          </a:lstStyle>
          <a:p>
            <a:fld id="{43AF2549-7798-45AF-9DB6-C6CA2A55B01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49410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13" tIns="46508" rIns="93013" bIns="46508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GB" altLang="fr-F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13" tIns="46508" rIns="93013" bIns="46508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GB" altLang="fr-FR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13" tIns="46508" rIns="93013" bIns="46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Cliquer pour modifier les styles du texte du masque</a:t>
            </a:r>
          </a:p>
          <a:p>
            <a:pPr lvl="1"/>
            <a:r>
              <a:rPr lang="en-GB" altLang="fr-FR"/>
              <a:t>Deuxième niveau</a:t>
            </a:r>
          </a:p>
          <a:p>
            <a:pPr lvl="2"/>
            <a:r>
              <a:rPr lang="en-GB" altLang="fr-FR"/>
              <a:t>Troisième niveau</a:t>
            </a:r>
          </a:p>
          <a:p>
            <a:pPr lvl="3"/>
            <a:r>
              <a:rPr lang="en-GB" altLang="fr-FR"/>
              <a:t>Quatrième niveau</a:t>
            </a:r>
          </a:p>
          <a:p>
            <a:pPr lvl="4"/>
            <a:r>
              <a:rPr lang="en-GB" altLang="fr-FR"/>
              <a:t>Cinquième niveau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13" tIns="46508" rIns="93013" bIns="46508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GB" altLang="fr-FR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13" tIns="46508" rIns="93013" bIns="46508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fld id="{346CED29-DE68-45F9-B961-260CED8EF26C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89515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B8F02-1C79-4991-811F-DA212DB4C65C}" type="slidenum">
              <a:rPr lang="en-GB" altLang="fr-FR"/>
              <a:pPr/>
              <a:t>1</a:t>
            </a:fld>
            <a:endParaRPr lang="en-GB" altLang="fr-FR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/>
              <a:t>signé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5DCD-D41D-468E-90AC-D46CC50A5A8A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E16-D0B1-410F-BD03-A7F027E67648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9074-8F23-46B7-8FA1-29673E6A9E01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B4E3-C41E-4642-BB99-2DD47DDEE993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06E-F002-4F5B-AFE0-54FBDF6409E6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8FEF-C0FE-427E-8BB8-E6521C7299E9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01AE-11BA-492D-8499-383C3E6A35EA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E6B8F-EBE4-4E55-B2FD-5A37AD77A105}" type="slidenum">
              <a:rPr lang="en-GB" altLang="fr-FR" smtClean="0"/>
              <a:pPr/>
              <a:t>‹N°›</a:t>
            </a:fld>
            <a:endParaRPr lang="en-GB" alt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1F76-055D-49C1-9137-C893BB41B0A3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56886F5-2CE6-4D26-8EA3-7E6FE3B0C7F3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GB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A16D-10AB-4518-AF1C-1B2B48C05E60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0F87F24-4EE0-4EB8-8906-40866733FBA2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656184"/>
          </a:xfrm>
        </p:spPr>
        <p:txBody>
          <a:bodyPr>
            <a:normAutofit fontScale="90000"/>
          </a:bodyPr>
          <a:lstStyle/>
          <a:p>
            <a:r>
              <a:rPr lang="fr-FR" sz="5400" b="1" dirty="0"/>
              <a:t>Le bilan de début de traitement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98376" y="2060848"/>
            <a:ext cx="8147248" cy="406104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fr-FR" dirty="0"/>
              <a:t>Lors du bilan, nous devons donner au patient :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Char char="u"/>
            </a:pPr>
            <a:r>
              <a:rPr lang="fr-FR" dirty="0"/>
              <a:t>La DEP,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Char char="u"/>
            </a:pPr>
            <a:r>
              <a:rPr lang="fr-FR" dirty="0"/>
              <a:t>Le contrat de soins avec les explications cliniques et la convention d’honoraires qui nous permettront d’obtenir le consentement éclairé du patient matérialisé par sa signature (obligation juridique).</a:t>
            </a:r>
          </a:p>
          <a:p>
            <a:pPr>
              <a:buClr>
                <a:srgbClr val="FFFF00"/>
              </a:buClr>
              <a:buFont typeface="Wingdings" charset="2"/>
              <a:buChar char="u"/>
            </a:pPr>
            <a:r>
              <a:rPr lang="fr-FR" dirty="0"/>
              <a:t>Et depuis 3 ans un devis conventionnel à destination de la complémentaire (obligation législative).</a:t>
            </a:r>
          </a:p>
        </p:txBody>
      </p:sp>
    </p:spTree>
    <p:extLst>
      <p:ext uri="{BB962C8B-B14F-4D97-AF65-F5344CB8AC3E}">
        <p14:creationId xmlns:p14="http://schemas.microsoft.com/office/powerpoint/2010/main" val="363130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t="29428" r="7760" b="8403"/>
          <a:stretch/>
        </p:blipFill>
        <p:spPr>
          <a:xfrm>
            <a:off x="107504" y="3212976"/>
            <a:ext cx="8934268" cy="34563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4460" y="188640"/>
            <a:ext cx="6635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Les autres conseils de l’ASSO sur la rédaction du devis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147248" cy="4525963"/>
          </a:xfrm>
        </p:spPr>
        <p:txBody>
          <a:bodyPr>
            <a:normAutofit/>
          </a:bodyPr>
          <a:lstStyle/>
          <a:p>
            <a:r>
              <a:rPr lang="fr-FR" dirty="0"/>
              <a:t>Dans le cas d’un patient adulte dont l’acte est à la NGAP (= semestre d’orthodontie), le devis conventionnel doit être donné avec mention des honoraires Non Remboursables.</a:t>
            </a:r>
          </a:p>
        </p:txBody>
      </p:sp>
      <p:sp>
        <p:nvSpPr>
          <p:cNvPr id="4" name="Ellipse 3"/>
          <p:cNvSpPr/>
          <p:nvPr/>
        </p:nvSpPr>
        <p:spPr>
          <a:xfrm>
            <a:off x="7308304" y="4941168"/>
            <a:ext cx="648072" cy="47551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9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2342" r="4171" b="33333"/>
          <a:stretch/>
        </p:blipFill>
        <p:spPr>
          <a:xfrm>
            <a:off x="3537581" y="1"/>
            <a:ext cx="5570924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76872"/>
            <a:ext cx="3779912" cy="1944216"/>
          </a:xfrm>
        </p:spPr>
        <p:txBody>
          <a:bodyPr>
            <a:noAutofit/>
          </a:bodyPr>
          <a:lstStyle/>
          <a:p>
            <a:r>
              <a:rPr lang="fr-FR" sz="2000" dirty="0"/>
              <a:t>Suivons un exemple de  traitement par multi-attaches. 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llipse 2"/>
          <p:cNvSpPr/>
          <p:nvPr/>
        </p:nvSpPr>
        <p:spPr>
          <a:xfrm>
            <a:off x="7380312" y="2132856"/>
            <a:ext cx="1584176" cy="64807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2780928"/>
            <a:ext cx="3384376" cy="3168352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br>
              <a:rPr lang="fr-FR" sz="3600" dirty="0"/>
            </a:br>
            <a:endParaRPr lang="fr-FR" sz="3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3645024"/>
            <a:ext cx="3563888" cy="122413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/>
              <a:t>On retrouve le complément par rapport au tarif sécu = entente directe.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10425" y="4869160"/>
            <a:ext cx="3384376" cy="79208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/>
              <a:t>On retrouve les exigences particulières du patient. (options 1 ou 2)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923927" y="3068960"/>
            <a:ext cx="5184577" cy="144016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-14130" y="620688"/>
            <a:ext cx="357801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 devis habituel</a:t>
            </a:r>
          </a:p>
          <a:p>
            <a:pPr algn="ctr"/>
            <a:r>
              <a:rPr lang="fr-FR" sz="2400" dirty="0"/>
              <a:t> ou </a:t>
            </a:r>
          </a:p>
          <a:p>
            <a:pPr algn="ctr"/>
            <a:r>
              <a:rPr lang="fr-FR" sz="2400" dirty="0"/>
              <a:t>convention d’honoraires </a:t>
            </a:r>
          </a:p>
        </p:txBody>
      </p:sp>
    </p:spTree>
    <p:extLst>
      <p:ext uri="{BB962C8B-B14F-4D97-AF65-F5344CB8AC3E}">
        <p14:creationId xmlns:p14="http://schemas.microsoft.com/office/powerpoint/2010/main" val="7905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56276" cy="4392488"/>
          </a:xfrm>
        </p:spPr>
        <p:txBody>
          <a:bodyPr>
            <a:noAutofit/>
          </a:bodyPr>
          <a:lstStyle/>
          <a:p>
            <a:pPr algn="ctr"/>
            <a:r>
              <a:rPr lang="fr-FR" sz="4400" dirty="0"/>
              <a:t>En plus de la convention d’honoraires, il faut imprimer</a:t>
            </a:r>
            <a:br>
              <a:rPr lang="fr-FR" sz="4400" dirty="0"/>
            </a:br>
            <a:r>
              <a:rPr lang="fr-FR" sz="4400" dirty="0"/>
              <a:t> le devis conventionnel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6512" y="1700808"/>
            <a:ext cx="4176464" cy="3528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0751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 descr="C:\Users\PC\Desktop\illustrations devis\devis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8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Rédaction du devis conventionnel</a:t>
            </a:r>
          </a:p>
        </p:txBody>
      </p:sp>
      <p:pic>
        <p:nvPicPr>
          <p:cNvPr id="4" name="Picture 4" descr="C:\Users\PC\Desktop\illustrations devis\devis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1" t="37486" r="28598" b="10352"/>
          <a:stretch/>
        </p:blipFill>
        <p:spPr bwMode="auto">
          <a:xfrm>
            <a:off x="4362478" y="1484784"/>
            <a:ext cx="4984148" cy="40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6512" y="1700808"/>
            <a:ext cx="4176464" cy="352839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altLang="fr-FR" sz="2800" dirty="0"/>
              <a:t>Tout </a:t>
            </a:r>
            <a:r>
              <a:rPr lang="en-GB" altLang="fr-FR" sz="2800" dirty="0" err="1"/>
              <a:t>d’abord</a:t>
            </a:r>
            <a:r>
              <a:rPr lang="en-GB" altLang="fr-FR" sz="2800" dirty="0"/>
              <a:t>, nous </a:t>
            </a:r>
            <a:r>
              <a:rPr lang="en-GB" altLang="fr-FR" sz="2800" dirty="0" err="1"/>
              <a:t>avons</a:t>
            </a:r>
            <a:r>
              <a:rPr lang="en-GB" altLang="fr-FR" sz="2800" dirty="0"/>
              <a:t> </a:t>
            </a:r>
            <a:r>
              <a:rPr lang="en-GB" altLang="fr-FR" sz="2800" dirty="0" err="1"/>
              <a:t>échappé</a:t>
            </a:r>
            <a:r>
              <a:rPr lang="en-GB" altLang="fr-FR" sz="2800" dirty="0"/>
              <a:t> à </a:t>
            </a:r>
            <a:r>
              <a:rPr lang="en-GB" altLang="fr-FR" sz="2800" dirty="0" err="1"/>
              <a:t>quelques</a:t>
            </a:r>
            <a:r>
              <a:rPr lang="en-GB" altLang="fr-FR" sz="2800" dirty="0"/>
              <a:t> </a:t>
            </a:r>
            <a:r>
              <a:rPr lang="en-GB" altLang="fr-FR" sz="2800" dirty="0" err="1"/>
              <a:t>colonnes</a:t>
            </a:r>
            <a:r>
              <a:rPr lang="en-GB" altLang="fr-FR" sz="2800" dirty="0"/>
              <a:t> </a:t>
            </a:r>
            <a:r>
              <a:rPr lang="en-GB" altLang="fr-FR" dirty="0"/>
              <a:t>car </a:t>
            </a:r>
            <a:r>
              <a:rPr lang="en-GB" altLang="fr-FR" dirty="0" err="1"/>
              <a:t>en</a:t>
            </a:r>
            <a:r>
              <a:rPr lang="en-GB" altLang="fr-FR" dirty="0"/>
              <a:t> ODF, nous </a:t>
            </a:r>
            <a:r>
              <a:rPr lang="en-GB" altLang="fr-FR" dirty="0" err="1"/>
              <a:t>n’utilisons</a:t>
            </a:r>
            <a:r>
              <a:rPr lang="en-GB" altLang="fr-FR" dirty="0"/>
              <a:t> pas de DMSM </a:t>
            </a:r>
            <a:r>
              <a:rPr lang="en-GB" altLang="fr-FR" dirty="0" err="1"/>
              <a:t>mais</a:t>
            </a:r>
            <a:r>
              <a:rPr lang="en-GB" altLang="fr-FR" dirty="0"/>
              <a:t> des </a:t>
            </a:r>
            <a:r>
              <a:rPr lang="en-GB" altLang="fr-FR" dirty="0" err="1"/>
              <a:t>orthèses</a:t>
            </a:r>
            <a:r>
              <a:rPr lang="en-GB" altLang="fr-FR" dirty="0"/>
              <a:t> </a:t>
            </a:r>
            <a:r>
              <a:rPr lang="en-GB" altLang="fr-FR" dirty="0" err="1"/>
              <a:t>ou</a:t>
            </a:r>
            <a:r>
              <a:rPr lang="en-GB" altLang="fr-FR" dirty="0"/>
              <a:t> </a:t>
            </a:r>
            <a:r>
              <a:rPr lang="en-GB" altLang="fr-FR" dirty="0" err="1"/>
              <a:t>dispositifs</a:t>
            </a:r>
            <a:r>
              <a:rPr lang="en-GB" altLang="fr-FR" dirty="0"/>
              <a:t> </a:t>
            </a:r>
            <a:r>
              <a:rPr lang="en-GB" altLang="fr-FR" dirty="0" err="1"/>
              <a:t>médicaux</a:t>
            </a:r>
            <a:r>
              <a:rPr lang="en-GB" altLang="fr-FR" dirty="0"/>
              <a:t>.</a:t>
            </a:r>
          </a:p>
        </p:txBody>
      </p:sp>
      <p:sp>
        <p:nvSpPr>
          <p:cNvPr id="16" name="Multiplier 15"/>
          <p:cNvSpPr/>
          <p:nvPr/>
        </p:nvSpPr>
        <p:spPr>
          <a:xfrm>
            <a:off x="4726785" y="3595750"/>
            <a:ext cx="914400" cy="914400"/>
          </a:xfrm>
          <a:prstGeom prst="mathMultiply">
            <a:avLst/>
          </a:prstGeom>
          <a:solidFill>
            <a:schemeClr val="bg1">
              <a:alpha val="40000"/>
            </a:schemeClr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er 16"/>
          <p:cNvSpPr/>
          <p:nvPr/>
        </p:nvSpPr>
        <p:spPr>
          <a:xfrm>
            <a:off x="5544025" y="3600666"/>
            <a:ext cx="914400" cy="914400"/>
          </a:xfrm>
          <a:prstGeom prst="mathMultiply">
            <a:avLst/>
          </a:prstGeom>
          <a:solidFill>
            <a:schemeClr val="bg1">
              <a:alpha val="40000"/>
            </a:schemeClr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ultiplier 17"/>
          <p:cNvSpPr/>
          <p:nvPr/>
        </p:nvSpPr>
        <p:spPr>
          <a:xfrm>
            <a:off x="6387334" y="3634141"/>
            <a:ext cx="914400" cy="914400"/>
          </a:xfrm>
          <a:prstGeom prst="mathMultiply">
            <a:avLst/>
          </a:prstGeom>
          <a:solidFill>
            <a:schemeClr val="bg1">
              <a:alpha val="40000"/>
            </a:schemeClr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er 18"/>
          <p:cNvSpPr/>
          <p:nvPr/>
        </p:nvSpPr>
        <p:spPr>
          <a:xfrm>
            <a:off x="7145394" y="3634141"/>
            <a:ext cx="914400" cy="914400"/>
          </a:xfrm>
          <a:prstGeom prst="mathMultiply">
            <a:avLst/>
          </a:prstGeom>
          <a:solidFill>
            <a:schemeClr val="bg1">
              <a:alpha val="40000"/>
            </a:schemeClr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9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26561" r="10500" b="8099"/>
          <a:stretch/>
        </p:blipFill>
        <p:spPr>
          <a:xfrm>
            <a:off x="164345" y="1989976"/>
            <a:ext cx="8872151" cy="374328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3752"/>
            <a:ext cx="7499176" cy="1143000"/>
          </a:xfrm>
        </p:spPr>
        <p:txBody>
          <a:bodyPr>
            <a:noAutofit/>
          </a:bodyPr>
          <a:lstStyle/>
          <a:p>
            <a:r>
              <a:rPr lang="fr-FR" sz="3200" dirty="0"/>
              <a:t>Exemple de rédaction du devis conventionnel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576" y="1137612"/>
            <a:ext cx="4824536" cy="50405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fontAlgn="auto">
              <a:spcAft>
                <a:spcPts val="0"/>
              </a:spcAft>
              <a:buClr>
                <a:srgbClr val="FFFF00"/>
              </a:buClr>
              <a:buNone/>
            </a:pPr>
            <a:r>
              <a:rPr lang="en-GB" altLang="fr-FR" sz="2800" dirty="0" err="1"/>
              <a:t>Multiattaches</a:t>
            </a:r>
            <a:r>
              <a:rPr lang="en-GB" altLang="fr-FR" sz="2800" dirty="0"/>
              <a:t> </a:t>
            </a:r>
            <a:r>
              <a:rPr lang="en-GB" altLang="fr-FR" sz="2800" dirty="0" err="1"/>
              <a:t>métalliques</a:t>
            </a:r>
            <a:endParaRPr lang="en-GB" altLang="fr-FR" sz="2800" dirty="0"/>
          </a:p>
        </p:txBody>
      </p:sp>
      <p:sp>
        <p:nvSpPr>
          <p:cNvPr id="7" name="Ellipse 6"/>
          <p:cNvSpPr/>
          <p:nvPr/>
        </p:nvSpPr>
        <p:spPr>
          <a:xfrm>
            <a:off x="4684040" y="1844824"/>
            <a:ext cx="3128320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3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4460" y="404664"/>
            <a:ext cx="6635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Les autres conseils de l’ASSO sur la rédaction du devis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8352928" cy="413305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Ne pas hésiter à mettre des réserves sur la durée du traitement sur la convention d’honoraire.</a:t>
            </a:r>
          </a:p>
          <a:p>
            <a:r>
              <a:rPr lang="fr-FR" dirty="0"/>
              <a:t>Les 2 devis (convention d’honoraires et devis conventionnel) doivent correspondre sur le montant de l’ED.</a:t>
            </a:r>
          </a:p>
          <a:p>
            <a:r>
              <a:rPr lang="fr-FR" dirty="0"/>
              <a:t>Il n’est pas judicieux de mettre systématiquement 6 semestres + 2 années de contention sur le devis conventionnel car les caisses ou les complémentaires pourraient nous opposer la durée uniforme de nos traitements.</a:t>
            </a:r>
          </a:p>
        </p:txBody>
      </p:sp>
    </p:spTree>
    <p:extLst>
      <p:ext uri="{BB962C8B-B14F-4D97-AF65-F5344CB8AC3E}">
        <p14:creationId xmlns:p14="http://schemas.microsoft.com/office/powerpoint/2010/main" val="157305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9288" y="260648"/>
            <a:ext cx="6707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Les autres conseils de l’ASSO sur la rédaction du devis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7643192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Le devis conventionnel a été approuvé par arrêté ministériel et découle de la loi HPST.</a:t>
            </a:r>
          </a:p>
          <a:p>
            <a:r>
              <a:rPr lang="fr-FR" b="1" dirty="0"/>
              <a:t>Il est donc opposable aux organismes complémentaires qui </a:t>
            </a:r>
            <a:r>
              <a:rPr lang="fr-FR" b="1" u="sng" dirty="0"/>
              <a:t>doivent s’en satisfaire,</a:t>
            </a:r>
          </a:p>
          <a:p>
            <a:pPr lvl="0"/>
            <a:r>
              <a:rPr lang="fr-FR" dirty="0"/>
              <a:t>Ceux-ci ne peuvent </a:t>
            </a:r>
            <a:r>
              <a:rPr lang="fr-FR" u="sng" dirty="0"/>
              <a:t>refuser</a:t>
            </a:r>
            <a:r>
              <a:rPr lang="fr-FR" dirty="0"/>
              <a:t> un remboursement pour l’ absence de renseignements complémentaires : il suffit de leur rappeler les pénalités concernant la divulgation des éléments confidentiels d’un dossier.</a:t>
            </a:r>
          </a:p>
          <a:p>
            <a:pPr lvl="0"/>
            <a:r>
              <a:rPr lang="fr-FR" dirty="0"/>
              <a:t>On peut en délivrer une copie avec la mention « duplicata ». </a:t>
            </a:r>
          </a:p>
          <a:p>
            <a:pPr lvl="0"/>
            <a:r>
              <a:rPr lang="fr-FR" dirty="0"/>
              <a:t>La charte de bonne pratique (qui n’est pas annexée à la convention) invoquée par certains organismes complémentaires n’a pas de valeur légale!</a:t>
            </a:r>
          </a:p>
          <a:p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1396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28459" r="9865" b="9340"/>
          <a:stretch/>
        </p:blipFill>
        <p:spPr>
          <a:xfrm>
            <a:off x="140927" y="3281695"/>
            <a:ext cx="8823561" cy="34596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0444" y="188640"/>
            <a:ext cx="6923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Les autres conseils de l’ASSO sur la rédaction du devis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523925"/>
            <a:ext cx="8784976" cy="4641379"/>
          </a:xfrm>
        </p:spPr>
        <p:txBody>
          <a:bodyPr>
            <a:normAutofit/>
          </a:bodyPr>
          <a:lstStyle/>
          <a:p>
            <a:r>
              <a:rPr lang="fr-FR" dirty="0"/>
              <a:t>Dans le cas d’un patient bénéficiaire de la CMU ou ACS, il faut faire un devis conventionnel à chaque DEP pour que la caisse connaisse le montant à rembourser (333€ ou 464€).</a:t>
            </a:r>
          </a:p>
        </p:txBody>
      </p:sp>
      <p:sp>
        <p:nvSpPr>
          <p:cNvPr id="4" name="Ellipse 3"/>
          <p:cNvSpPr/>
          <p:nvPr/>
        </p:nvSpPr>
        <p:spPr>
          <a:xfrm>
            <a:off x="3779912" y="4869160"/>
            <a:ext cx="864096" cy="933781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9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chniqu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4165</TotalTime>
  <Words>398</Words>
  <Application>Microsoft Office PowerPoint</Application>
  <PresentationFormat>Affichage à l'écran (4:3)</PresentationFormat>
  <Paragraphs>33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Franklin Gothic Book</vt:lpstr>
      <vt:lpstr>Verdana</vt:lpstr>
      <vt:lpstr>Wingdings</vt:lpstr>
      <vt:lpstr>Wingdings 2</vt:lpstr>
      <vt:lpstr>Technique</vt:lpstr>
      <vt:lpstr>Le bilan de début de traitement</vt:lpstr>
      <vt:lpstr>Suivons un exemple de  traitement par multi-attaches.  </vt:lpstr>
      <vt:lpstr>En plus de la convention d’honoraires, il faut imprimer  le devis conventionnel</vt:lpstr>
      <vt:lpstr>Présentation PowerPoint</vt:lpstr>
      <vt:lpstr>Rédaction du devis conventionnel</vt:lpstr>
      <vt:lpstr>Exemple de rédaction du devis conventionnel</vt:lpstr>
      <vt:lpstr>Les autres conseils de l’ASSO sur la rédaction du devis</vt:lpstr>
      <vt:lpstr>Les autres conseils de l’ASSO sur la rédaction du devis</vt:lpstr>
      <vt:lpstr>Les autres conseils de l’ASSO sur la rédaction du devis</vt:lpstr>
      <vt:lpstr>Les autres conseils de l’ASSO sur la rédaction du devis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Transformez en essai le devis conventionnel !</dc:title>
  <dc:creator>PC</dc:creator>
  <cp:lastModifiedBy>Nicolas ARTERO</cp:lastModifiedBy>
  <cp:revision>90</cp:revision>
  <dcterms:created xsi:type="dcterms:W3CDTF">2016-02-09T22:25:26Z</dcterms:created>
  <dcterms:modified xsi:type="dcterms:W3CDTF">2018-10-18T22:08:06Z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TC062562941036</vt:lpwstr>
  </property>
</Properties>
</file>